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7" r:id="rId3"/>
    <p:sldId id="273" r:id="rId4"/>
    <p:sldId id="267" r:id="rId5"/>
    <p:sldId id="262" r:id="rId6"/>
    <p:sldId id="289" r:id="rId7"/>
    <p:sldId id="286" r:id="rId8"/>
    <p:sldId id="287" r:id="rId9"/>
    <p:sldId id="288" r:id="rId10"/>
    <p:sldId id="265" r:id="rId11"/>
    <p:sldId id="263" r:id="rId12"/>
    <p:sldId id="260" r:id="rId13"/>
    <p:sldId id="295" r:id="rId14"/>
    <p:sldId id="290" r:id="rId15"/>
    <p:sldId id="291" r:id="rId16"/>
    <p:sldId id="292" r:id="rId17"/>
    <p:sldId id="293" r:id="rId18"/>
    <p:sldId id="294" r:id="rId19"/>
    <p:sldId id="296" r:id="rId20"/>
    <p:sldId id="298" r:id="rId21"/>
    <p:sldId id="284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943"/>
    <a:srgbClr val="76706E"/>
    <a:srgbClr val="7C9FC3"/>
    <a:srgbClr val="336596"/>
    <a:srgbClr val="D66726"/>
    <a:srgbClr val="B6B7B6"/>
    <a:srgbClr val="D15E2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8" autoAdjust="0"/>
    <p:restoredTop sz="95701"/>
  </p:normalViewPr>
  <p:slideViewPr>
    <p:cSldViewPr>
      <p:cViewPr varScale="1">
        <p:scale>
          <a:sx n="138" d="100"/>
          <a:sy n="138" d="100"/>
        </p:scale>
        <p:origin x="-112" y="-496"/>
      </p:cViewPr>
      <p:guideLst>
        <p:guide orient="horz" pos="32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F420B6C8-60B2-E141-AAF0-1E9068B34033}" type="datetimeFigureOut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D83B473E-A2EB-ED4E-971C-7E314FE072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71" y="1592414"/>
            <a:ext cx="7626756" cy="1100517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862" y="2922443"/>
            <a:ext cx="6380290" cy="1293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B143-AAF0-9646-83F2-5C91495722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53EAB-19D4-B734-27DD-D774E731E1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3560-CBF4-9D4F-93C0-81E2A42D60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A772-847A-189A-8862-A007403158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71975"/>
          </a:xfrm>
        </p:spPr>
        <p:txBody>
          <a:bodyPr vert="eaVert" anchor="t"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016752" cy="4371975"/>
          </a:xfrm>
        </p:spPr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16-1D31-E748-903F-157935DF6CC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61B1-54B5-0873-EC75-220275D66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8BE2-4E49-5F4E-9341-6ADAEACF146F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8D9C-3A11-060A-324D-2A55728C8E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74" y="3297115"/>
            <a:ext cx="7775867" cy="1061783"/>
          </a:xfrm>
        </p:spPr>
        <p:txBody>
          <a:bodyPr anchor="t"/>
          <a:lstStyle>
            <a:lvl1pPr algn="l">
              <a:buNone/>
              <a:defRPr sz="4000" b="1" cap="all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74" y="2160270"/>
            <a:ext cx="7775867" cy="1131570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274594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3197202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03D-5B8E-BD4B-842F-E008F947344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93AD-C779-B6E9-CAAE-C487168D6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005"/>
            <a:ext cx="4032504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572000" y="1183005"/>
            <a:ext cx="4114800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3638-4F72-BD4B-9CC3-077E5F951DFA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AA3C-C11B-3315-E54A-BB64202E3C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245"/>
            <a:ext cx="4039819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44237" y="1048245"/>
            <a:ext cx="4042563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3"/>
          </p:nvPr>
        </p:nvSpPr>
        <p:spPr>
          <a:xfrm>
            <a:off x="457200" y="1631003"/>
            <a:ext cx="4039819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44237" y="1631003"/>
            <a:ext cx="4042563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5E55-E74D-9A40-BD4A-66BD9D92DBEB}" type="datetime1">
              <a:rPr lang="en-US" smtClean="0"/>
              <a:t>9/15/16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7635-6754-53AA-AAE6-467969E2A5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0027-88CC-BD48-9D62-4EE1A90A9FDB}" type="datetime1">
              <a:rPr lang="en-US" smtClean="0"/>
              <a:t>9/15/16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599A-4C5A-017B-012A-0767624CA8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EF213-D33D-9647-B24F-D5F055E4C8E4}" type="datetime1">
              <a:rPr lang="en-US" smtClean="0"/>
              <a:t>9/15/16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80286-A5C1-017B-35B7-AAB0338995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62"/>
            <a:ext cx="3008376" cy="870229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389" y="204762"/>
            <a:ext cx="5112411" cy="4372953"/>
          </a:xfrm>
        </p:spPr>
        <p:txBody>
          <a:bodyPr/>
          <a:lstStyle>
            <a:lvl1pPr>
              <a:defRPr sz="3168"/>
            </a:lvl1pPr>
            <a:lvl2pPr>
              <a:defRPr sz="2736"/>
            </a:lvl2pPr>
            <a:lvl3pPr>
              <a:defRPr sz="2376"/>
            </a:lvl3pPr>
            <a:lvl4pPr>
              <a:defRPr sz="1944"/>
            </a:lvl4pPr>
            <a:lvl5pPr>
              <a:defRPr sz="1944"/>
            </a:lvl5pPr>
            <a:lvl6pPr>
              <a:defRPr sz="1944"/>
            </a:lvl6pPr>
            <a:lvl7pPr>
              <a:defRPr sz="1944"/>
            </a:lvl7pPr>
            <a:lvl8pPr>
              <a:defRPr sz="1944"/>
            </a:lvl8pPr>
            <a:lvl9pPr>
              <a:defRPr sz="1944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074991"/>
            <a:ext cx="3007461" cy="3502724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25C-A8B3-8449-95A0-2C9EE734557E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64A8-BCA5-9586-3167-13C7AC3A35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24" y="3600450"/>
            <a:ext cx="5486400" cy="411480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pic" idx="1"/>
          </p:nvPr>
        </p:nvSpPr>
        <p:spPr>
          <a:xfrm>
            <a:off x="1792224" y="457771"/>
            <a:ext cx="5486400" cy="3087643"/>
          </a:xfrm>
        </p:spPr>
        <p:txBody>
          <a:bodyPr/>
          <a:lstStyle/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224" y="4011930"/>
            <a:ext cx="5486400" cy="565785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9506-25D7-2B48-83A2-F49FCA803C82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3367-E607-B8C4-866E-CD42E97DAC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8435"/>
            <a:ext cx="8229600" cy="337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32020"/>
            <a:ext cx="2130552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FE4CFF14-4E14-0741-9028-AA44E8178CEF}" type="datetime1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8104" y="4732020"/>
            <a:ext cx="2898648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7104" y="4732020"/>
            <a:ext cx="2139696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B298140F-E0CD-4C7C-B2BC-248C8D938E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 Book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 Book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 Book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 Book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92042" y="2009731"/>
            <a:ext cx="3328492" cy="4300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endParaRPr sz="1500" dirty="0">
              <a:solidFill>
                <a:srgbClr val="FFFFFF"/>
              </a:solidFill>
              <a:latin typeface="Gotham-Light" charset="0"/>
              <a:ea typeface="Gotham-Light" charset="0"/>
              <a:cs typeface="Gotham-Light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1308" y="1563998"/>
            <a:ext cx="4757623" cy="10077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r>
              <a:rPr lang="en-US" sz="2800" strike="sngStrike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Party like Thor in the cloud</a:t>
            </a:r>
          </a:p>
          <a:p>
            <a:pPr>
              <a:defRPr lang="en-US"/>
            </a:pPr>
            <a:r>
              <a:rPr lang="en-US" sz="2800" spc="-168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28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how to</a:t>
            </a:r>
            <a:endParaRPr sz="28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411701"/>
            <a:ext cx="3024336" cy="872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2656" y="-20538"/>
            <a:ext cx="7558139" cy="51486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Time to gopher what you know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10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we know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11</a:t>
            </a:fld>
            <a:endParaRPr lang="uk-UA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What is it that we do very well, what are our strengths?</a:t>
            </a: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write code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Design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design applications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Resources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work with databases, APIs, file systems and more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Introducing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</a:t>
            </a: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erverless</a:t>
            </a:r>
            <a:endParaRPr lang="en-US" sz="2400" dirty="0" smtClean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architecture is about solving your business problems, and letting others handle your </a:t>
            </a: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dev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ops needs.</a:t>
            </a:r>
            <a:endParaRPr lang="en-US" sz="13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12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pic>
        <p:nvPicPr>
          <p:cNvPr id="2" name="Picture 1" descr="aws-api-gateway-ic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63638"/>
            <a:ext cx="1203598" cy="1203598"/>
          </a:xfrm>
          <a:prstGeom prst="rect">
            <a:avLst/>
          </a:prstGeom>
        </p:spPr>
      </p:pic>
      <p:pic>
        <p:nvPicPr>
          <p:cNvPr id="3" name="Picture 2" descr="aws-cognito-ic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19822"/>
            <a:ext cx="948680" cy="948680"/>
          </a:xfrm>
          <a:prstGeom prst="rect">
            <a:avLst/>
          </a:prstGeom>
        </p:spPr>
      </p:pic>
      <p:pic>
        <p:nvPicPr>
          <p:cNvPr id="6" name="Picture 5" descr="aws-lambd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563638"/>
            <a:ext cx="1275606" cy="1275606"/>
          </a:xfrm>
          <a:prstGeom prst="rect">
            <a:avLst/>
          </a:prstGeom>
        </p:spPr>
      </p:pic>
      <p:pic>
        <p:nvPicPr>
          <p:cNvPr id="7" name="Picture 6" descr="aws-s3-ic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75806"/>
            <a:ext cx="1224136" cy="1224136"/>
          </a:xfrm>
          <a:prstGeom prst="rect">
            <a:avLst/>
          </a:prstGeom>
        </p:spPr>
      </p:pic>
      <p:pic>
        <p:nvPicPr>
          <p:cNvPr id="8" name="Picture 7" descr="aws-dynamodb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1171848" cy="8320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5616" y="2715766"/>
            <a:ext cx="1608133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 Gateway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3888" y="2715766"/>
            <a:ext cx="1069674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Lambda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15616" y="4299942"/>
            <a:ext cx="467007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S3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776" y="4299942"/>
            <a:ext cx="1056700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Cognito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83968" y="4299942"/>
            <a:ext cx="1428772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e_high_level_architecture_of_survivor_serverless_chat_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646"/>
            <a:ext cx="9144000" cy="403244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064" y="1779662"/>
            <a:ext cx="8722400" cy="360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Diagram credited to: </a:t>
            </a:r>
            <a:r>
              <a:rPr lang="en-US" sz="1200" dirty="0" smtClean="0">
                <a:latin typeface="Gotham-Book" charset="77"/>
                <a:ea typeface="Gotham-Book" charset="77"/>
                <a:cs typeface="Gotham-Book" charset="77"/>
              </a:rPr>
              <a:t>https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://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/blogs/compute/surviving-the-zombie-apocalypse-with-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microservices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</a:t>
            </a:r>
            <a:endParaRPr lang="en-US" sz="1200" dirty="0"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564356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What it all looks like in a picture</a:t>
            </a:r>
            <a:endParaRPr lang="en-US" sz="1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13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92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API Gateway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API Gateway lets you focus on building your APIs.  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From easy creation of endpoints to fully managed resources.  Plus, you only pay on calls to your API.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Streamline development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allows for multiple APIs and versions at the same time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Scalable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across the network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APIs without servers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manages all the infrastructure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Security, monitoring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Leverage AWS security and monitoring services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14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5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799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Run your code, don’t worry about servers.  No more provisioning or managing these resources.  You only pay when the code runs.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Containers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Ready to go containers for many languages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when your code is invoked/triggered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Metered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only pay for compute time. Codes not running, you don</a:t>
            </a:r>
            <a:r>
              <a:rPr lang="uk-UA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’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 pay.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15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8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internals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16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4" name="TextBox 4"/>
          <p:cNvSpPr txBox="1"/>
          <p:nvPr/>
        </p:nvSpPr>
        <p:spPr>
          <a:xfrm>
            <a:off x="392392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How does Lambda work at a high level?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code is actually stored in S3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Metadata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metadata for the code is in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Execution is happening on an EC2 instance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IAM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function assumes an IAM role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402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basics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339" y="586761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There are some basic concepts you need to keep in mind when using Lambda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Deployment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Deployed to service as a function. Functions are uploaded as a zip file.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Functions are concise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Functions are small concise pieces of logic. They usually perform one specific task.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 organization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can treat each function as a separate project.  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Your code has to be broken down and keenly organized.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Language and platform support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node, PHP, Python, Java, Ruby, Windows and .NET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17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40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caveats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Warning: There be dragons there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Timeouts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Long running processes will time out, and long process cost you more money.  No Fibonacci please. 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State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Lambdas are triggered, they go away when not in use. They wil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 not maintain state.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HTTP Requests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need API Gateway to trigger the Lambdas</a:t>
            </a: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EC2 Replacement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No, it’s not.  EC2 offers greater flexibility for you to run whatever you need, etc.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18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27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about?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19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sp>
        <p:nvSpPr>
          <p:cNvPr id="23" name="TextBox 4"/>
          <p:cNvSpPr txBox="1"/>
          <p:nvPr/>
        </p:nvSpPr>
        <p:spPr>
          <a:xfrm>
            <a:off x="68356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Short answers to a few questions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unit test Lambda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locally with a runner. 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once deployed, but you have to be clever. (Lambda calls Lambda records output, API Gateway using http testing harnesses)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monitor my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Lambdas are automatically setup with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CloudWatch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support.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 time limits?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a max of 300 seconds.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 have more questions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Go here: https://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/lambda/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faqs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8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Session Info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1" name="TextBox 4"/>
          <p:cNvSpPr txBox="1"/>
          <p:nvPr/>
        </p:nvSpPr>
        <p:spPr>
          <a:xfrm>
            <a:off x="3851920" y="267494"/>
            <a:ext cx="4731006" cy="45365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IS: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short presentation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hands on portion – a how to get started with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session about AWS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so you will need your own AWS account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 NOT:</a:t>
            </a:r>
            <a:endParaRPr lang="en-US" sz="16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all day session (no lock in)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deep dive into every aspect of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enterprise architecture review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Budget information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Agenda: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10-10:30: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presentation and overview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10:30 – 11: Break and setup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headstart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11:00 – 11:50 : Hands on portion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512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Tools you might want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20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491880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Here are some tools you will need and want.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AWS CLI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not want to be working with the web console for all of this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 Framework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want a framework to help you organize: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www.serverless.com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Developer tools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Your scripts, editors,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scm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etc..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898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4"/>
          <p:cNvSpPr txBox="1"/>
          <p:nvPr/>
        </p:nvSpPr>
        <p:spPr>
          <a:xfrm>
            <a:off x="0" y="1563999"/>
            <a:ext cx="9144000" cy="5189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algn="ctr">
              <a:defRPr lang="en-US"/>
            </a:pPr>
            <a:r>
              <a:rPr lang="en-US" sz="36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Let’s get hands on</a:t>
            </a:r>
            <a:endParaRPr sz="3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4371950"/>
            <a:ext cx="1266427" cy="365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21358"/>
            <a:ext cx="9144000" cy="1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rPr>
              <a:t>mapp.com ©2016. All rights reserved. Confidential. Proprietary</a:t>
            </a:r>
            <a:endParaRPr lang="en-US" sz="700" dirty="0">
              <a:solidFill>
                <a:srgbClr val="7C9FC3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9712" y="2787774"/>
            <a:ext cx="518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Grab the code here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adrianpomilio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serverless</a:t>
            </a:r>
            <a:r>
              <a:rPr lang="en-US" dirty="0">
                <a:solidFill>
                  <a:schemeClr val="bg1"/>
                </a:solidFill>
              </a:rPr>
              <a:t>-how-to</a:t>
            </a:r>
          </a:p>
        </p:txBody>
      </p:sp>
    </p:spTree>
    <p:extLst>
      <p:ext uri="{BB962C8B-B14F-4D97-AF65-F5344CB8AC3E}">
        <p14:creationId xmlns:p14="http://schemas.microsoft.com/office/powerpoint/2010/main" val="46519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4" y="1491630"/>
            <a:ext cx="9144000" cy="4876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20072" y="339502"/>
            <a:ext cx="3130624" cy="11709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 Pomilio  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Sr. UI Architect &amp; Platform Architecture Lead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Mapp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Digital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www.mapp.com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 </a:t>
            </a:r>
            <a:b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</a:br>
            <a:endParaRPr lang="en-US" sz="1200" dirty="0" smtClean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Twitter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github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linkedIn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: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adrianpomilio</a:t>
            </a:r>
            <a:endParaRPr sz="12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234025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Serverless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  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or 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16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How 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 bunch of caddies made me lose my </a:t>
            </a:r>
            <a:r>
              <a:rPr lang="en-US" sz="1600" strike="sngStrike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mind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servers</a:t>
            </a: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3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/>
          <a:srcRect t="1106" b="1106"/>
          <a:stretch>
            <a:fillRect/>
          </a:stretch>
        </p:blipFill>
        <p:spPr>
          <a:xfrm>
            <a:off x="-1044624" y="-164554"/>
            <a:ext cx="7632848" cy="574403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The Story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4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0"/>
            <a:ext cx="8567936" cy="51526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Requirements are gathered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5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1" y="0"/>
            <a:ext cx="9143999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Development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begins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6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5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/>
          <a:srcRect l="4542" r="4542"/>
          <a:stretch>
            <a:fillRect/>
          </a:stretch>
        </p:blipFill>
        <p:spPr>
          <a:xfrm>
            <a:off x="1187624" y="0"/>
            <a:ext cx="8607760" cy="51335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Setup the infrastructure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7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5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6296" cy="5143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Deploy happens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8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07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24" y="10179"/>
            <a:ext cx="7571956" cy="51465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I just want to build an app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9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0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854</Words>
  <Application>Microsoft Macintosh PowerPoint</Application>
  <PresentationFormat>On-screen Show (16:9)</PresentationFormat>
  <Paragraphs>194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Mohr, Nicolas</dc:creator>
  <cp:lastModifiedBy>Adrian Pomilio</cp:lastModifiedBy>
  <cp:revision>95</cp:revision>
  <dcterms:modified xsi:type="dcterms:W3CDTF">2016-09-16T00:12:23Z</dcterms:modified>
</cp:coreProperties>
</file>